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2" r:id="rId7"/>
    <p:sldId id="265" r:id="rId8"/>
    <p:sldId id="258" r:id="rId9"/>
    <p:sldId id="259" r:id="rId10"/>
    <p:sldId id="260" r:id="rId11"/>
    <p:sldId id="263" r:id="rId12"/>
    <p:sldId id="264" r:id="rId13"/>
    <p:sldId id="26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BE8C47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9A6684-5106-4074-A384-0A936529A61B}" v="105" dt="2023-01-03T16:04:08.243"/>
    <p1510:client id="{C8036CD5-CCC6-48B6-8C1D-4C83484DA995}" v="118" dt="2023-01-03T16:27:1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6357" autoAdjust="0"/>
  </p:normalViewPr>
  <p:slideViewPr>
    <p:cSldViewPr snapToGrid="0">
      <p:cViewPr>
        <p:scale>
          <a:sx n="50" d="100"/>
          <a:sy n="50" d="100"/>
        </p:scale>
        <p:origin x="192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11/01/2023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11/01/2023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.jpe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649556-D707-4765-AC1F-3ED60A92B98D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l’entreprise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Présentation des besoins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Cahier des charges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3174585" y="4567018"/>
            <a:ext cx="190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Synoptique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Tâches personnelles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1CA47DA-E3DC-4D1A-9EC6-05F74D519BC4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l’entreprise</a:t>
            </a:r>
          </a:p>
        </p:txBody>
      </p:sp>
      <p:pic>
        <p:nvPicPr>
          <p:cNvPr id="4" name="Graphique 3" descr="Raisins avec un remplissage uni">
            <a:extLst>
              <a:ext uri="{FF2B5EF4-FFF2-40B4-BE49-F238E27FC236}">
                <a16:creationId xmlns:a16="http://schemas.microsoft.com/office/drawing/2014/main" id="{2BB77842-CE72-A6AA-6E8D-4AF3DFEB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7699" y="3286721"/>
            <a:ext cx="1816602" cy="1816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F608C1-5D58-1A51-35F0-84F46DF7BA86}"/>
              </a:ext>
            </a:extLst>
          </p:cNvPr>
          <p:cNvSpPr txBox="1"/>
          <p:nvPr/>
        </p:nvSpPr>
        <p:spPr>
          <a:xfrm>
            <a:off x="959370" y="3548691"/>
            <a:ext cx="3222886" cy="64633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Groupe mondial spécialisé dans les boissons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AC2B89-7BAE-BAD0-696F-A616A790DC98}"/>
              </a:ext>
            </a:extLst>
          </p:cNvPr>
          <p:cNvSpPr txBox="1"/>
          <p:nvPr/>
        </p:nvSpPr>
        <p:spPr>
          <a:xfrm>
            <a:off x="7637928" y="3429000"/>
            <a:ext cx="2299447" cy="36933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Priorité de l’entreprise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8FE4EB-C726-1FB5-647F-82B592693C15}"/>
              </a:ext>
            </a:extLst>
          </p:cNvPr>
          <p:cNvSpPr txBox="1"/>
          <p:nvPr/>
        </p:nvSpPr>
        <p:spPr>
          <a:xfrm>
            <a:off x="9526792" y="2197533"/>
            <a:ext cx="2299447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Assurer une qualité constante de ses vins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402099-F4CF-BF79-652B-DBB5FD5F4364}"/>
              </a:ext>
            </a:extLst>
          </p:cNvPr>
          <p:cNvSpPr txBox="1"/>
          <p:nvPr/>
        </p:nvSpPr>
        <p:spPr>
          <a:xfrm>
            <a:off x="8804818" y="4927319"/>
            <a:ext cx="2299447" cy="923330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Découverte des vins aux typicités unique à leurs clients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EA3DA-DFEF-1BCD-DBF0-59DB5F3C8618}"/>
              </a:ext>
            </a:extLst>
          </p:cNvPr>
          <p:cNvSpPr txBox="1"/>
          <p:nvPr/>
        </p:nvSpPr>
        <p:spPr>
          <a:xfrm>
            <a:off x="983530" y="1459362"/>
            <a:ext cx="3789205" cy="64633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Nouveau site traitera annuellement plus de 200 millions de bouteilles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55F09D9-BF8E-057E-B674-C193F57E0DC1}"/>
              </a:ext>
            </a:extLst>
          </p:cNvPr>
          <p:cNvSpPr txBox="1"/>
          <p:nvPr/>
        </p:nvSpPr>
        <p:spPr>
          <a:xfrm>
            <a:off x="5432612" y="1479176"/>
            <a:ext cx="3254188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plus important centre d’embouteillage en Europe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8126643-65B8-D6E4-315B-E08848724739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 flipV="1">
            <a:off x="4182256" y="3871857"/>
            <a:ext cx="1005443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0AFE549-8725-F415-C5F4-3BF013D766D7}"/>
              </a:ext>
            </a:extLst>
          </p:cNvPr>
          <p:cNvCxnSpPr>
            <a:stCxn id="4" idx="0"/>
            <a:endCxn id="15" idx="2"/>
          </p:cNvCxnSpPr>
          <p:nvPr/>
        </p:nvCxnSpPr>
        <p:spPr>
          <a:xfrm flipH="1" flipV="1">
            <a:off x="2878133" y="2105693"/>
            <a:ext cx="3217867" cy="118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4D6F320-55DA-6712-6E6F-238BE6FA988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772735" y="1782528"/>
            <a:ext cx="659877" cy="1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40CFC60-A922-434F-8C47-86BE2C2C87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7004301" y="3613666"/>
            <a:ext cx="633627" cy="58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EE7C13E-AD50-1483-90D4-57086CE19EBB}"/>
              </a:ext>
            </a:extLst>
          </p:cNvPr>
          <p:cNvCxnSpPr>
            <a:stCxn id="6" idx="0"/>
            <a:endCxn id="8" idx="1"/>
          </p:cNvCxnSpPr>
          <p:nvPr/>
        </p:nvCxnSpPr>
        <p:spPr>
          <a:xfrm flipV="1">
            <a:off x="8787652" y="2520699"/>
            <a:ext cx="739140" cy="90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62D6541-05E4-2D29-BD97-5333FB651D63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8787652" y="3798332"/>
            <a:ext cx="1166890" cy="11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FB99F2-60DD-4D3A-A9FE-20398834B18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enlevé taches récurrente</a:t>
            </a:r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F1FD5-F6B1-AB64-69F1-E71A4FEE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des charges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7AF81D-9A74-8B22-77BC-611EE8DE5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ECEF4C5-B4B7-F626-3845-3940E7409EA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pic>
        <p:nvPicPr>
          <p:cNvPr id="15" name="Graphique 14" descr="Serveuse avec un remplissage uni">
            <a:extLst>
              <a:ext uri="{FF2B5EF4-FFF2-40B4-BE49-F238E27FC236}">
                <a16:creationId xmlns:a16="http://schemas.microsoft.com/office/drawing/2014/main" id="{412A14CB-84BB-FE24-CE3C-4DDEADB9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6470" y="2296930"/>
            <a:ext cx="914400" cy="914400"/>
          </a:xfrm>
          <a:prstGeom prst="rect">
            <a:avLst/>
          </a:prstGeom>
        </p:spPr>
      </p:pic>
      <p:pic>
        <p:nvPicPr>
          <p:cNvPr id="17" name="Graphique 16" descr="Serveur avec un remplissage uni">
            <a:extLst>
              <a:ext uri="{FF2B5EF4-FFF2-40B4-BE49-F238E27FC236}">
                <a16:creationId xmlns:a16="http://schemas.microsoft.com/office/drawing/2014/main" id="{5ADFC93C-D9F8-506B-E8DA-E8C03E35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360372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EF6255A-92F7-D539-5855-040D7927CE86}"/>
              </a:ext>
            </a:extLst>
          </p:cNvPr>
          <p:cNvSpPr txBox="1"/>
          <p:nvPr/>
        </p:nvSpPr>
        <p:spPr>
          <a:xfrm>
            <a:off x="4834890" y="1690688"/>
            <a:ext cx="3337560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système de déboxeur sera gérer par deux acteurs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6DAEF1-B9D6-EB1F-91BD-3D2CCFEA4E4D}"/>
              </a:ext>
            </a:extLst>
          </p:cNvPr>
          <p:cNvSpPr txBox="1"/>
          <p:nvPr/>
        </p:nvSpPr>
        <p:spPr>
          <a:xfrm>
            <a:off x="1888024" y="2967335"/>
            <a:ext cx="6284426" cy="923330"/>
          </a:xfrm>
          <a:prstGeom prst="rect">
            <a:avLst/>
          </a:prstGeom>
          <a:noFill/>
          <a:ln>
            <a:solidFill>
              <a:srgbClr val="68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L’opérateur pourra se charger de démarrer ou superviser le cycle de déboxage. Il peut aussi arrêter ce cycle si un dysfonctionnement apparait.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B4EED-2884-01EF-3550-738B989DD611}"/>
              </a:ext>
            </a:extLst>
          </p:cNvPr>
          <p:cNvSpPr txBox="1"/>
          <p:nvPr/>
        </p:nvSpPr>
        <p:spPr>
          <a:xfrm>
            <a:off x="6503670" y="4618813"/>
            <a:ext cx="3642508" cy="923330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responsable choisira le cycle de déboxage en fonction du produit a traiter.</a:t>
            </a:r>
          </a:p>
        </p:txBody>
      </p:sp>
      <p:pic>
        <p:nvPicPr>
          <p:cNvPr id="2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D4A94CB-FFAD-4F5C-8B98-0F0277EE4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0DAB882-09C9-44B4-A1D1-10AE6768D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5C1F29-EFFD-4635-9B16-70BCCB08C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D71E94E-C334-46A3-A945-EA558B4B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B3A509-95CE-45B7-82BB-9AD8906A9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F44303-3E9C-4AF2-B7BF-134F3335A5F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BD739B9-E826-4949-962E-FE5CE9E6F7A5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0.41797 0.0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98" y="4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33411 0.180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6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Spécifications techniques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446C1B-6225-15B3-538D-19FEB50A54C4}"/>
              </a:ext>
            </a:extLst>
          </p:cNvPr>
          <p:cNvSpPr txBox="1"/>
          <p:nvPr/>
        </p:nvSpPr>
        <p:spPr>
          <a:xfrm>
            <a:off x="127058" y="3244334"/>
            <a:ext cx="142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matériel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44FC61-003D-4A73-E791-034FF5B981BF}"/>
              </a:ext>
            </a:extLst>
          </p:cNvPr>
          <p:cNvSpPr txBox="1"/>
          <p:nvPr/>
        </p:nvSpPr>
        <p:spPr>
          <a:xfrm>
            <a:off x="5030578" y="595242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de vision industrielle Insight 7000 de chez </a:t>
            </a:r>
            <a:r>
              <a:rPr lang="fr-FR" dirty="0" err="1"/>
              <a:t>Cognex</a:t>
            </a:r>
            <a:endParaRPr lang="fr-FR" dirty="0"/>
          </a:p>
        </p:txBody>
      </p:sp>
      <p:pic>
        <p:nvPicPr>
          <p:cNvPr id="1026" name="Picture 2" descr="Automation PC 3100 | B&amp;R Industrial Automation">
            <a:extLst>
              <a:ext uri="{FF2B5EF4-FFF2-40B4-BE49-F238E27FC236}">
                <a16:creationId xmlns:a16="http://schemas.microsoft.com/office/drawing/2014/main" id="{B64DDE65-27BF-B80B-F6C3-397E4D70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8" y="2359715"/>
            <a:ext cx="1381597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4D19F75-B6C5-5418-BB73-AE497EADF299}"/>
              </a:ext>
            </a:extLst>
          </p:cNvPr>
          <p:cNvSpPr txBox="1"/>
          <p:nvPr/>
        </p:nvSpPr>
        <p:spPr>
          <a:xfrm>
            <a:off x="2641351" y="1887562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CPU industrielle type PP3100 de chez B&amp;R  </a:t>
            </a:r>
          </a:p>
        </p:txBody>
      </p:sp>
      <p:pic>
        <p:nvPicPr>
          <p:cNvPr id="1028" name="Picture 4" descr="Robot 6 axes TX40 - Riafoodtech, l'offre des fournisseurs de l'industrie  agroalimentaire">
            <a:extLst>
              <a:ext uri="{FF2B5EF4-FFF2-40B4-BE49-F238E27FC236}">
                <a16:creationId xmlns:a16="http://schemas.microsoft.com/office/drawing/2014/main" id="{7934D81C-4272-8645-AB66-E358225B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17" y="1194911"/>
            <a:ext cx="1647069" cy="205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9494CF6-8E3C-AC35-E4E0-95B225FFCD9F}"/>
              </a:ext>
            </a:extLst>
          </p:cNvPr>
          <p:cNvSpPr txBox="1"/>
          <p:nvPr/>
        </p:nvSpPr>
        <p:spPr>
          <a:xfrm>
            <a:off x="7010275" y="2012442"/>
            <a:ext cx="232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Robot 6 axes TX40 de chez STAUBLI  </a:t>
            </a:r>
          </a:p>
        </p:txBody>
      </p:sp>
      <p:pic>
        <p:nvPicPr>
          <p:cNvPr id="1030" name="Picture 6" descr="Barrières immatérielles de sécurité PSENopt II pour la protection des  doigts, des mains et du corps - Pilz FR">
            <a:extLst>
              <a:ext uri="{FF2B5EF4-FFF2-40B4-BE49-F238E27FC236}">
                <a16:creationId xmlns:a16="http://schemas.microsoft.com/office/drawing/2014/main" id="{C6D552DD-0C79-64C9-C4C8-FE6F7E3A4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0" r="36068"/>
          <a:stretch/>
        </p:blipFill>
        <p:spPr bwMode="auto">
          <a:xfrm>
            <a:off x="10733055" y="3423003"/>
            <a:ext cx="1033273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4D0ECAF-AEED-7954-F6A6-D79A87B40593}"/>
              </a:ext>
            </a:extLst>
          </p:cNvPr>
          <p:cNvSpPr txBox="1"/>
          <p:nvPr/>
        </p:nvSpPr>
        <p:spPr>
          <a:xfrm>
            <a:off x="8528881" y="4067922"/>
            <a:ext cx="240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barrière immatérielle de chez </a:t>
            </a:r>
            <a:r>
              <a:rPr lang="fr-FR" dirty="0" err="1"/>
              <a:t>Pilz</a:t>
            </a:r>
            <a:r>
              <a:rPr lang="fr-FR" dirty="0"/>
              <a:t> </a:t>
            </a:r>
          </a:p>
        </p:txBody>
      </p:sp>
      <p:pic>
        <p:nvPicPr>
          <p:cNvPr id="4" name="Picture 2" descr="Cognex Présente la Première Caméra Industrielle Intelligente avec un  Fonctionnement à Base de Deep Learning| Cognex">
            <a:extLst>
              <a:ext uri="{FF2B5EF4-FFF2-40B4-BE49-F238E27FC236}">
                <a16:creationId xmlns:a16="http://schemas.microsoft.com/office/drawing/2014/main" id="{CC0DF3A9-3C11-A762-C294-2D1AAC6B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93" y="3712731"/>
            <a:ext cx="2634969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1DEC0-29D9-4B71-8EA2-BB293F4154E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0" y="2404562"/>
            <a:ext cx="3532464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Synoptique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073171D-0337-4F75-9087-97080939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8" name="Espace réservé du numéro de diapositive 4">
            <a:extLst>
              <a:ext uri="{FF2B5EF4-FFF2-40B4-BE49-F238E27FC236}">
                <a16:creationId xmlns:a16="http://schemas.microsoft.com/office/drawing/2014/main" id="{FD555641-F70A-4951-852E-5900B5941BCB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014DBA-4AC5-47DB-9536-2249D60FE06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38A15F1-1F1E-4717-8531-3F554AA73F4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2A5949-C999-4218-A0F5-CF46F1CB8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EEC94FE6-B071-472E-8614-7AFADABAE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E955AABF-8D38-4E52-B157-AD7196337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E77FF8DA-5B5F-4447-94F4-CFCDDA885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81C864-CCA3-4868-8DFA-57A9D5B9E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88981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329768-CEA5-4DFB-98C1-C5A2C5B50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15" b="18719"/>
          <a:stretch/>
        </p:blipFill>
        <p:spPr>
          <a:xfrm>
            <a:off x="4640910" y="667339"/>
            <a:ext cx="6855322" cy="48000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11E4E8-D1EA-4DF4-901E-5FF4AD0B0778}"/>
              </a:ext>
            </a:extLst>
          </p:cNvPr>
          <p:cNvSpPr txBox="1"/>
          <p:nvPr/>
        </p:nvSpPr>
        <p:spPr>
          <a:xfrm>
            <a:off x="10248900" y="809625"/>
            <a:ext cx="109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rgbClr val="52C989"/>
                </a:solidFill>
              </a:rPr>
              <a:t>Hugo Pageaux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01D9DA-5A10-4B92-9152-C7981430A85D}"/>
              </a:ext>
            </a:extLst>
          </p:cNvPr>
          <p:cNvSpPr txBox="1"/>
          <p:nvPr/>
        </p:nvSpPr>
        <p:spPr>
          <a:xfrm>
            <a:off x="10248900" y="4850509"/>
            <a:ext cx="109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rgbClr val="7639A4"/>
                </a:solidFill>
              </a:rPr>
              <a:t>Quentin </a:t>
            </a:r>
            <a:r>
              <a:rPr lang="fr-FR" sz="1400" dirty="0" err="1">
                <a:solidFill>
                  <a:srgbClr val="7639A4"/>
                </a:solidFill>
              </a:rPr>
              <a:t>Poloubinski</a:t>
            </a:r>
            <a:endParaRPr lang="fr-FR" sz="1400" dirty="0">
              <a:solidFill>
                <a:srgbClr val="7639A4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3EE6B2-F927-4847-8C6A-0B23249B577F}"/>
              </a:ext>
            </a:extLst>
          </p:cNvPr>
          <p:cNvSpPr txBox="1"/>
          <p:nvPr/>
        </p:nvSpPr>
        <p:spPr>
          <a:xfrm>
            <a:off x="5402580" y="5112119"/>
            <a:ext cx="1095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6060"/>
                </a:solidFill>
              </a:rPr>
              <a:t>Julien Sueur</a:t>
            </a:r>
          </a:p>
        </p:txBody>
      </p:sp>
    </p:spTree>
    <p:extLst>
      <p:ext uri="{BB962C8B-B14F-4D97-AF65-F5344CB8AC3E}">
        <p14:creationId xmlns:p14="http://schemas.microsoft.com/office/powerpoint/2010/main" val="34538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5745" cy="1325563"/>
          </a:xfrm>
        </p:spPr>
        <p:txBody>
          <a:bodyPr/>
          <a:lstStyle/>
          <a:p>
            <a:r>
              <a:rPr lang="fr-FR" dirty="0" err="1">
                <a:solidFill>
                  <a:srgbClr val="BE8C47"/>
                </a:solidFill>
                <a:latin typeface="Algerian" panose="04020705040A02060702" pitchFamily="82" charset="0"/>
              </a:rPr>
              <a:t>COgnex</a:t>
            </a:r>
            <a:endParaRPr lang="fr-FR" dirty="0">
              <a:solidFill>
                <a:srgbClr val="BE8C47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6D293D-B4B1-4BB3-9956-97D327FB08F6}"/>
              </a:ext>
            </a:extLst>
          </p:cNvPr>
          <p:cNvSpPr txBox="1"/>
          <p:nvPr/>
        </p:nvSpPr>
        <p:spPr>
          <a:xfrm>
            <a:off x="9183622" y="44555"/>
            <a:ext cx="298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-créé un systèmes de vision industrielle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1138A7B-D07E-46A7-B3F9-BCB11AE54A01}"/>
              </a:ext>
            </a:extLst>
          </p:cNvPr>
          <p:cNvSpPr txBox="1"/>
          <p:nvPr/>
        </p:nvSpPr>
        <p:spPr>
          <a:xfrm>
            <a:off x="9183622" y="1218678"/>
            <a:ext cx="3006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-créé des logiciels et des capteurs utilisés dans la fabrication automatisée pour inspecter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354E2AE-CAE0-44C8-B3D4-C5E053C58E7D}"/>
              </a:ext>
            </a:extLst>
          </p:cNvPr>
          <p:cNvSpPr txBox="1"/>
          <p:nvPr/>
        </p:nvSpPr>
        <p:spPr>
          <a:xfrm>
            <a:off x="9183622" y="2540133"/>
            <a:ext cx="270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-identifier les pièces, détecter les défauts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057B1D-932D-4AEB-952F-3DD3A4AADB59}"/>
              </a:ext>
            </a:extLst>
          </p:cNvPr>
          <p:cNvSpPr txBox="1"/>
          <p:nvPr/>
        </p:nvSpPr>
        <p:spPr>
          <a:xfrm>
            <a:off x="9183622" y="3584589"/>
            <a:ext cx="276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-vérifier l'assemblage des produits et guider les robots d'assemblage</a:t>
            </a:r>
          </a:p>
        </p:txBody>
      </p:sp>
      <p:pic>
        <p:nvPicPr>
          <p:cNvPr id="18" name="Graphique 17" descr="Bâtiment">
            <a:extLst>
              <a:ext uri="{FF2B5EF4-FFF2-40B4-BE49-F238E27FC236}">
                <a16:creationId xmlns:a16="http://schemas.microsoft.com/office/drawing/2014/main" id="{8F639A66-2D55-4D87-90BA-5BC479D87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633" y="2927784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2A5DB32-00E9-4BEF-A59E-A64582CC4772}"/>
              </a:ext>
            </a:extLst>
          </p:cNvPr>
          <p:cNvSpPr txBox="1"/>
          <p:nvPr/>
        </p:nvSpPr>
        <p:spPr>
          <a:xfrm>
            <a:off x="1461314" y="3200318"/>
            <a:ext cx="280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: 1981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DF1648-BF67-4906-85A5-5CDE3A4C6B21}"/>
              </a:ext>
            </a:extLst>
          </p:cNvPr>
          <p:cNvSpPr txBox="1"/>
          <p:nvPr/>
        </p:nvSpPr>
        <p:spPr>
          <a:xfrm>
            <a:off x="5889215" y="2221433"/>
            <a:ext cx="236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Fabricant américain capable de :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7C0A1B3-A317-477F-98A5-503634C45C81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8255241" y="367721"/>
            <a:ext cx="928381" cy="217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4229E21-F466-4DD5-914E-B7DD662FA318}"/>
              </a:ext>
            </a:extLst>
          </p:cNvPr>
          <p:cNvCxnSpPr>
            <a:stCxn id="20" idx="3"/>
            <a:endCxn id="15" idx="1"/>
          </p:cNvCxnSpPr>
          <p:nvPr/>
        </p:nvCxnSpPr>
        <p:spPr>
          <a:xfrm flipV="1">
            <a:off x="8255241" y="1818843"/>
            <a:ext cx="928381" cy="72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09263E1-7333-4F1C-8B07-80F2C29E3D98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8255241" y="2544599"/>
            <a:ext cx="928381" cy="31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6CC274D-95A9-457E-B7EA-D0F40EF24349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255241" y="2544599"/>
            <a:ext cx="928381" cy="150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3E6C13F-08F1-41E9-B6A7-B400BBE66FF9}"/>
              </a:ext>
            </a:extLst>
          </p:cNvPr>
          <p:cNvSpPr txBox="1"/>
          <p:nvPr/>
        </p:nvSpPr>
        <p:spPr>
          <a:xfrm>
            <a:off x="7173859" y="5340869"/>
            <a:ext cx="358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salarié :</a:t>
            </a:r>
          </a:p>
          <a:p>
            <a:r>
              <a:rPr lang="fr-FR" dirty="0"/>
              <a:t>Environ 2 200 au 31 décembre 2021</a:t>
            </a:r>
          </a:p>
        </p:txBody>
      </p:sp>
      <p:pic>
        <p:nvPicPr>
          <p:cNvPr id="4" name="Graphique 3" descr="Usine">
            <a:extLst>
              <a:ext uri="{FF2B5EF4-FFF2-40B4-BE49-F238E27FC236}">
                <a16:creationId xmlns:a16="http://schemas.microsoft.com/office/drawing/2014/main" id="{FF5E217D-B572-4570-ABAD-D7A1CC072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4848" y="1948898"/>
            <a:ext cx="914400" cy="914400"/>
          </a:xfrm>
          <a:prstGeom prst="rect">
            <a:avLst/>
          </a:prstGeom>
        </p:spPr>
      </p:pic>
      <p:pic>
        <p:nvPicPr>
          <p:cNvPr id="23" name="Graphique 22" descr="Employé(e) de bureau">
            <a:extLst>
              <a:ext uri="{FF2B5EF4-FFF2-40B4-BE49-F238E27FC236}">
                <a16:creationId xmlns:a16="http://schemas.microsoft.com/office/drawing/2014/main" id="{C28849A4-8B21-473C-8177-C484833CC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459" y="5206834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832CDE0-4234-4EFF-B2F5-A28154C04363}"/>
              </a:ext>
            </a:extLst>
          </p:cNvPr>
          <p:cNvSpPr txBox="1"/>
          <p:nvPr/>
        </p:nvSpPr>
        <p:spPr>
          <a:xfrm>
            <a:off x="5692048" y="3834747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Recettes 2021 :</a:t>
            </a:r>
          </a:p>
          <a:p>
            <a:r>
              <a:rPr lang="fr-FR" dirty="0"/>
              <a:t>1,037 milliard de dollars</a:t>
            </a:r>
          </a:p>
        </p:txBody>
      </p:sp>
      <p:pic>
        <p:nvPicPr>
          <p:cNvPr id="28" name="Graphique 27" descr="Pièces">
            <a:extLst>
              <a:ext uri="{FF2B5EF4-FFF2-40B4-BE49-F238E27FC236}">
                <a16:creationId xmlns:a16="http://schemas.microsoft.com/office/drawing/2014/main" id="{EF8E04D3-2E26-45EE-9BF0-7787C6CF0E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241" y="3700712"/>
            <a:ext cx="914400" cy="9144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  <p:bldP spid="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77081" cy="142173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Missions</a:t>
            </a:r>
            <a:b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</a:br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individuelles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FB281D7-A4E0-43D7-B7D1-DC76C417EB43}"/>
              </a:ext>
            </a:extLst>
          </p:cNvPr>
          <p:cNvSpPr txBox="1"/>
          <p:nvPr/>
        </p:nvSpPr>
        <p:spPr>
          <a:xfrm>
            <a:off x="2669706" y="3013501"/>
            <a:ext cx="2860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Administrer les paramètres « 3D » des récipients (Repères dans l’espace </a:t>
            </a:r>
            <a:r>
              <a:rPr lang="fr-FR" dirty="0" err="1"/>
              <a:t>x,y,z</a:t>
            </a:r>
            <a:r>
              <a:rPr lang="fr-FR" dirty="0"/>
              <a:t>)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1BF933-F122-460C-9989-D1AA9B53337E}"/>
              </a:ext>
            </a:extLst>
          </p:cNvPr>
          <p:cNvSpPr txBox="1"/>
          <p:nvPr/>
        </p:nvSpPr>
        <p:spPr>
          <a:xfrm>
            <a:off x="6307255" y="794536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-Création d'une recette « vision »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44B4E0-6C2F-4D63-AEEE-EC7C2C2D8829}"/>
              </a:ext>
            </a:extLst>
          </p:cNvPr>
          <p:cNvSpPr txBox="1"/>
          <p:nvPr/>
        </p:nvSpPr>
        <p:spPr>
          <a:xfrm>
            <a:off x="6614980" y="1235320"/>
            <a:ext cx="27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-Édition d'une recette « vision »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19A55D-C3B3-4F17-A8F0-6AE6DB7DF29B}"/>
              </a:ext>
            </a:extLst>
          </p:cNvPr>
          <p:cNvSpPr txBox="1"/>
          <p:nvPr/>
        </p:nvSpPr>
        <p:spPr>
          <a:xfrm>
            <a:off x="6891816" y="1953103"/>
            <a:ext cx="216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-Suppression d'une recette « vision »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9C5794-DA84-4383-A68D-E10AFDB33958}"/>
              </a:ext>
            </a:extLst>
          </p:cNvPr>
          <p:cNvSpPr txBox="1"/>
          <p:nvPr/>
        </p:nvSpPr>
        <p:spPr>
          <a:xfrm>
            <a:off x="7286101" y="2670886"/>
            <a:ext cx="2046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Enregistrement d'une recette « vision »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411F452-11D4-41B5-90B2-337577975D29}"/>
              </a:ext>
            </a:extLst>
          </p:cNvPr>
          <p:cNvSpPr txBox="1"/>
          <p:nvPr/>
        </p:nvSpPr>
        <p:spPr>
          <a:xfrm>
            <a:off x="7603354" y="3665668"/>
            <a:ext cx="2499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-Associer les recettes positions aux recettes visions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41ECAF-FAA1-4B65-90EB-EBE1F0FD53D3}"/>
              </a:ext>
            </a:extLst>
          </p:cNvPr>
          <p:cNvSpPr txBox="1"/>
          <p:nvPr/>
        </p:nvSpPr>
        <p:spPr>
          <a:xfrm>
            <a:off x="7872119" y="4588998"/>
            <a:ext cx="273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-Sauvegarde des gabarits 3D en BDD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B3619A-2D03-4622-825C-25252292FFCE}"/>
              </a:ext>
            </a:extLst>
          </p:cNvPr>
          <p:cNvSpPr txBox="1"/>
          <p:nvPr/>
        </p:nvSpPr>
        <p:spPr>
          <a:xfrm>
            <a:off x="8118977" y="5310302"/>
            <a:ext cx="258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-Pages WEB pour le comptage, …, retour de l’image (option)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009AC80-D41B-4140-B094-8C9DD9F55213}"/>
              </a:ext>
            </a:extLst>
          </p:cNvPr>
          <p:cNvSpPr txBox="1"/>
          <p:nvPr/>
        </p:nvSpPr>
        <p:spPr>
          <a:xfrm>
            <a:off x="251925" y="3244334"/>
            <a:ext cx="171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lgerian" panose="04020705040A02060702" pitchFamily="82" charset="0"/>
              </a:rPr>
              <a:t>Objectif :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EA2F613-CE33-428A-B210-A74613574BFD}"/>
              </a:ext>
            </a:extLst>
          </p:cNvPr>
          <p:cNvCxnSpPr>
            <a:stCxn id="25" idx="3"/>
            <a:endCxn id="17" idx="1"/>
          </p:cNvCxnSpPr>
          <p:nvPr/>
        </p:nvCxnSpPr>
        <p:spPr>
          <a:xfrm flipV="1">
            <a:off x="1971412" y="3475166"/>
            <a:ext cx="698294" cy="1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7CF1F7A-E5D5-413C-B393-5E063ABCC9F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530352" y="979202"/>
            <a:ext cx="776903" cy="2495964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83A325E-9AC2-4963-8CC6-109856919D1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30352" y="1558486"/>
            <a:ext cx="1084628" cy="1913214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D7E7346-5AF2-4088-B577-3BF19E313D4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531442" y="2276269"/>
            <a:ext cx="1360374" cy="1195432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99443A8-D184-4E1C-A807-55DFBE25F75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530352" y="3132551"/>
            <a:ext cx="1755749" cy="339152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A4BD3F6-8CEE-4EAA-B79E-B877A8E212C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530023" y="3468240"/>
            <a:ext cx="2073331" cy="659093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5A8E11E-85A5-4C90-8A5C-E6E77AF83A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30023" y="3475166"/>
            <a:ext cx="2342096" cy="1436998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5E938FA-5664-4E6E-A05A-FE549947548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521556" y="3461292"/>
            <a:ext cx="2597421" cy="2310675"/>
          </a:xfrm>
          <a:prstGeom prst="straightConnector1">
            <a:avLst/>
          </a:prstGeom>
          <a:ln>
            <a:solidFill>
              <a:srgbClr val="8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D0DF67D3-C182-4809-866A-1E38FB3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3" name="Espace réservé du numéro de diapositive 4">
            <a:extLst>
              <a:ext uri="{FF2B5EF4-FFF2-40B4-BE49-F238E27FC236}">
                <a16:creationId xmlns:a16="http://schemas.microsoft.com/office/drawing/2014/main" id="{E1EFEA30-1A74-4C55-93EB-44D79AD372F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DD41FE6-9DDC-4FC0-97D9-74E8E204344A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BE07C81-151F-47E3-AF75-FBC75062C0BD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F7475EC-4D97-4020-8FAB-209F435AF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5BD289B-8DD0-4464-B501-AB2FBEBC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CF3452F-D75C-40BF-9415-5F622268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FB5162E-0511-4FEF-81F3-B0F2CEF07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412C9E-5870-4031-9C9E-5EBE8FAE7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363</Words>
  <Application>Microsoft Office PowerPoint</Application>
  <PresentationFormat>Grand écran</PresentationFormat>
  <Paragraphs>76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l’entreprise</vt:lpstr>
      <vt:lpstr>Présentation des besoins</vt:lpstr>
      <vt:lpstr>Cahier des charges</vt:lpstr>
      <vt:lpstr>Spécifications techniques</vt:lpstr>
      <vt:lpstr>Synoptique</vt:lpstr>
      <vt:lpstr>COgnex</vt:lpstr>
      <vt:lpstr>Missions individuelles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50</cp:revision>
  <dcterms:created xsi:type="dcterms:W3CDTF">2023-01-03T13:46:36Z</dcterms:created>
  <dcterms:modified xsi:type="dcterms:W3CDTF">2023-01-11T10:57:00Z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